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313-D8AC-4AEC-8A35-88283515E75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93B8-A8F4-4B08-8278-D50DA1AF1E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313-D8AC-4AEC-8A35-88283515E75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93B8-A8F4-4B08-8278-D50DA1AF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313-D8AC-4AEC-8A35-88283515E75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93B8-A8F4-4B08-8278-D50DA1AF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6AA8-0973-4244-9DA3-BBDAD23472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C152-8C75-CA45-BDC9-D93C6E21E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909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6AA8-0973-4244-9DA3-BBDAD23472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C152-8C75-CA45-BDC9-D93C6E21E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69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6AA8-0973-4244-9DA3-BBDAD23472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C152-8C75-CA45-BDC9-D93C6E21E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572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6AA8-0973-4244-9DA3-BBDAD23472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C152-8C75-CA45-BDC9-D93C6E21E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1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6AA8-0973-4244-9DA3-BBDAD23472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C152-8C75-CA45-BDC9-D93C6E21E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353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6AA8-0973-4244-9DA3-BBDAD23472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C152-8C75-CA45-BDC9-D93C6E21E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504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6AA8-0973-4244-9DA3-BBDAD23472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C152-8C75-CA45-BDC9-D93C6E21E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0797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6AA8-0973-4244-9DA3-BBDAD23472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C152-8C75-CA45-BDC9-D93C6E21E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04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313-D8AC-4AEC-8A35-88283515E75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93B8-A8F4-4B08-8278-D50DA1AF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6AA8-0973-4244-9DA3-BBDAD23472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C152-8C75-CA45-BDC9-D93C6E21E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2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6AA8-0973-4244-9DA3-BBDAD23472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C152-8C75-CA45-BDC9-D93C6E21E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92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6AA8-0973-4244-9DA3-BBDAD23472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C152-8C75-CA45-BDC9-D93C6E21E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5267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313-D8AC-4AEC-8A35-88283515E75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11/4/2016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93B8-A8F4-4B08-8278-D50DA1AF1E75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43431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313-D8AC-4AEC-8A35-88283515E75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11/4/2016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93B8-A8F4-4B08-8278-D50DA1AF1E75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6412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313-D8AC-4AEC-8A35-88283515E75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11/4/2016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C7593B8-A8F4-4B08-8278-D50DA1AF1E75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017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313-D8AC-4AEC-8A35-88283515E75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11/4/2016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93B8-A8F4-4B08-8278-D50DA1AF1E75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7625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313-D8AC-4AEC-8A35-88283515E75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11/4/2016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93B8-A8F4-4B08-8278-D50DA1AF1E75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28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313-D8AC-4AEC-8A35-88283515E75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11/4/2016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93B8-A8F4-4B08-8278-D50DA1AF1E75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5554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313-D8AC-4AEC-8A35-88283515E75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11/4/2016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93B8-A8F4-4B08-8278-D50DA1AF1E75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58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313-D8AC-4AEC-8A35-88283515E75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C7593B8-A8F4-4B08-8278-D50DA1AF1E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313-D8AC-4AEC-8A35-88283515E75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11/4/2016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93B8-A8F4-4B08-8278-D50DA1AF1E75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5772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313-D8AC-4AEC-8A35-88283515E75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11/4/2016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93B8-A8F4-4B08-8278-D50DA1AF1E75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0529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313-D8AC-4AEC-8A35-88283515E75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11/4/2016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93B8-A8F4-4B08-8278-D50DA1AF1E75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7978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313-D8AC-4AEC-8A35-88283515E75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11/4/2016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93B8-A8F4-4B08-8278-D50DA1AF1E75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13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313-D8AC-4AEC-8A35-88283515E75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93B8-A8F4-4B08-8278-D50DA1AF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313-D8AC-4AEC-8A35-88283515E75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93B8-A8F4-4B08-8278-D50DA1AF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313-D8AC-4AEC-8A35-88283515E75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93B8-A8F4-4B08-8278-D50DA1AF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313-D8AC-4AEC-8A35-88283515E75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93B8-A8F4-4B08-8278-D50DA1AF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313-D8AC-4AEC-8A35-88283515E75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93B8-A8F4-4B08-8278-D50DA1AF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313-D8AC-4AEC-8A35-88283515E75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93B8-A8F4-4B08-8278-D50DA1AF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tif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A9C313-D8AC-4AEC-8A35-88283515E757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C7593B8-A8F4-4B08-8278-D50DA1AF1E7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B2D6AA8-0973-4244-9DA3-BBDAD23472B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50AC152-8C75-CA45-BDC9-D93C6E21E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52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A9C313-D8AC-4AEC-8A35-88283515E75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11/4/2016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C7593B8-A8F4-4B08-8278-D50DA1AF1E75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092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19200"/>
            <a:ext cx="8763000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Statistics in </a:t>
            </a:r>
            <a:r>
              <a:rPr lang="en-US" sz="4400" dirty="0" err="1" smtClean="0"/>
              <a:t>Int</a:t>
            </a:r>
            <a:r>
              <a:rPr lang="en-US" sz="4400" dirty="0" smtClean="0"/>
              <a:t> 3/Alg2: </a:t>
            </a:r>
            <a:br>
              <a:rPr lang="en-US" sz="4400" dirty="0" smtClean="0"/>
            </a:br>
            <a:r>
              <a:rPr lang="en-US" sz="4400" dirty="0" smtClean="0"/>
              <a:t>Be Random and Normal…with Margin for Error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709160"/>
          </a:xfrm>
        </p:spPr>
        <p:txBody>
          <a:bodyPr/>
          <a:lstStyle/>
          <a:p>
            <a:pPr marL="137160" indent="0">
              <a:buNone/>
            </a:pPr>
            <a:endParaRPr lang="en-US" sz="2800" dirty="0" smtClean="0"/>
          </a:p>
          <a:p>
            <a:pPr marL="137160" indent="0">
              <a:buNone/>
            </a:pPr>
            <a:endParaRPr lang="en-US" sz="3200" dirty="0" smtClean="0"/>
          </a:p>
          <a:p>
            <a:pPr marL="137160" indent="0">
              <a:buNone/>
            </a:pPr>
            <a:r>
              <a:rPr lang="en-US" sz="3600" dirty="0" smtClean="0"/>
              <a:t>Renee </a:t>
            </a:r>
            <a:r>
              <a:rPr lang="en-US" sz="3600" dirty="0" err="1" smtClean="0"/>
              <a:t>Kollar</a:t>
            </a:r>
            <a:r>
              <a:rPr lang="en-US" sz="3600" dirty="0" smtClean="0"/>
              <a:t>-Bachman</a:t>
            </a:r>
          </a:p>
          <a:p>
            <a:pPr marL="137160" indent="0">
              <a:buNone/>
            </a:pPr>
            <a:r>
              <a:rPr lang="en-US" sz="3600" dirty="0"/>
              <a:t>reneekollar@vistausd.org</a:t>
            </a:r>
          </a:p>
          <a:p>
            <a:pPr marL="137160" indent="0">
              <a:buNone/>
            </a:pPr>
            <a:endParaRPr lang="en-US" sz="3600" dirty="0" smtClean="0"/>
          </a:p>
          <a:p>
            <a:pPr marL="137160" indent="0">
              <a:buNone/>
            </a:pPr>
            <a:r>
              <a:rPr lang="en-US" sz="3600" dirty="0" smtClean="0"/>
              <a:t>Tina </a:t>
            </a:r>
            <a:r>
              <a:rPr lang="en-US" sz="3600" dirty="0" err="1"/>
              <a:t>Shinsato</a:t>
            </a:r>
            <a:endParaRPr lang="en-US" sz="3600" dirty="0"/>
          </a:p>
          <a:p>
            <a:pPr marL="137160" indent="0">
              <a:buNone/>
            </a:pPr>
            <a:r>
              <a:rPr lang="en-US" sz="3600" dirty="0" smtClean="0"/>
              <a:t>tinashinsato@vistausd.org 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93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        Renee	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Tina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Teaching for over 19 years</a:t>
            </a:r>
          </a:p>
          <a:p>
            <a:r>
              <a:rPr lang="en-US" dirty="0" smtClean="0"/>
              <a:t>Currently Integrated 1, </a:t>
            </a:r>
            <a:r>
              <a:rPr lang="en-US" dirty="0"/>
              <a:t>AP Stats, </a:t>
            </a:r>
            <a:r>
              <a:rPr lang="en-US" dirty="0" smtClean="0"/>
              <a:t>Dance</a:t>
            </a:r>
          </a:p>
          <a:p>
            <a:r>
              <a:rPr lang="en-US" dirty="0" smtClean="0"/>
              <a:t>Math Department Chair</a:t>
            </a:r>
          </a:p>
          <a:p>
            <a:endParaRPr lang="en-US" dirty="0" smtClean="0"/>
          </a:p>
          <a:p>
            <a:r>
              <a:rPr lang="en-US" dirty="0" smtClean="0"/>
              <a:t>Choreographs musicals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Teaching for over 23 years</a:t>
            </a:r>
          </a:p>
          <a:p>
            <a:r>
              <a:rPr lang="en-US" dirty="0" smtClean="0"/>
              <a:t>Currently Integrated 1, </a:t>
            </a:r>
            <a:r>
              <a:rPr lang="en-US" dirty="0"/>
              <a:t>AP </a:t>
            </a:r>
            <a:r>
              <a:rPr lang="en-US" dirty="0" smtClean="0"/>
              <a:t>Stats</a:t>
            </a:r>
          </a:p>
          <a:p>
            <a:r>
              <a:rPr lang="en-US" dirty="0" smtClean="0"/>
              <a:t>MS and HS coaching experience</a:t>
            </a:r>
          </a:p>
          <a:p>
            <a:r>
              <a:rPr lang="en-US" dirty="0" smtClean="0"/>
              <a:t>Mountain Biker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33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3629"/>
            <a:ext cx="8229600" cy="550817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S-ID-4: Use </a:t>
            </a:r>
            <a:r>
              <a:rPr lang="en-US" dirty="0"/>
              <a:t>the mean and standard deviation of a data set to fit it to a normal distribution and to estimate population percentages. Recognize that there are data sets for which such a procedure is not appropriate. Use calculators, spreadsheets, and tables to estimate areas under the normal curve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S-IC-1: Understand </a:t>
            </a:r>
            <a:r>
              <a:rPr lang="en-US" dirty="0"/>
              <a:t>statistics as a process for making inferences about population parameters based on a random sample from that population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S-IC-3: Recognize </a:t>
            </a:r>
            <a:r>
              <a:rPr lang="en-US" dirty="0"/>
              <a:t>the purposes of and differences among sample surveys, experiments, and observational studies; explain how randomization relates to each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S-IC-4:  Use </a:t>
            </a:r>
            <a:r>
              <a:rPr lang="en-US" dirty="0"/>
              <a:t>data from a sample survey to estimate a population mean or proportion; develop a margin of error through the use of simulation models for random sampling.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28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other words…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3629"/>
            <a:ext cx="8229600" cy="5508171"/>
          </a:xfrm>
        </p:spPr>
        <p:txBody>
          <a:bodyPr>
            <a:normAutofit/>
          </a:bodyPr>
          <a:lstStyle/>
          <a:p>
            <a:r>
              <a:rPr lang="en-US" dirty="0" smtClean="0"/>
              <a:t>S-ID-4: Estimate percentages with Normal Curves</a:t>
            </a:r>
          </a:p>
          <a:p>
            <a:endParaRPr lang="en-US" dirty="0" smtClean="0"/>
          </a:p>
          <a:p>
            <a:r>
              <a:rPr lang="en-US" dirty="0" smtClean="0"/>
              <a:t>S-IC-1/4: Take a random sample and estimate a parameter</a:t>
            </a:r>
          </a:p>
          <a:p>
            <a:endParaRPr lang="en-US" dirty="0" smtClean="0"/>
          </a:p>
          <a:p>
            <a:r>
              <a:rPr lang="en-US" dirty="0" smtClean="0"/>
              <a:t>S-IC-3: Understand the role of randomization in taking samples and doing experiments</a:t>
            </a:r>
          </a:p>
          <a:p>
            <a:endParaRPr lang="en-US" dirty="0" smtClean="0"/>
          </a:p>
          <a:p>
            <a:r>
              <a:rPr lang="en-US" dirty="0" smtClean="0"/>
              <a:t>S-IC-4:  Develop </a:t>
            </a:r>
            <a:r>
              <a:rPr lang="en-US" dirty="0"/>
              <a:t>a margin of error through the use of simulation models for random sampling.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72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90" b="22381"/>
          <a:stretch/>
        </p:blipFill>
        <p:spPr>
          <a:xfrm>
            <a:off x="380999" y="762000"/>
            <a:ext cx="8412043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82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77" b="13809"/>
          <a:stretch/>
        </p:blipFill>
        <p:spPr>
          <a:xfrm>
            <a:off x="838200" y="3429000"/>
            <a:ext cx="7511143" cy="28569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81" b="13809"/>
          <a:stretch/>
        </p:blipFill>
        <p:spPr>
          <a:xfrm>
            <a:off x="838200" y="304800"/>
            <a:ext cx="749361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32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81359" y="4011291"/>
            <a:ext cx="2504343" cy="1313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000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-14111" y="647737"/>
            <a:ext cx="9108728" cy="685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Send your text message to this Phone Number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sz="4300" b="1" u="sng" dirty="0" smtClean="0">
              <a:solidFill>
                <a:srgbClr val="FF0000"/>
              </a:solidFill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082049" y="4239047"/>
            <a:ext cx="2516716" cy="1078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>
                <a:solidFill>
                  <a:srgbClr val="000000"/>
                </a:solidFill>
              </a:rPr>
              <a:t>Speaker was well-prepared and knowledgeable (0-3)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2426032" y="2192373"/>
            <a:ext cx="2797072" cy="1078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>
                <a:solidFill>
                  <a:prstClr val="black"/>
                </a:solidFill>
              </a:rPr>
              <a:t>Speaker was engaging and an effective presenter (0-3)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4244703" y="4224625"/>
            <a:ext cx="2719436" cy="107871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>
                <a:solidFill>
                  <a:srgbClr val="000000"/>
                </a:solidFill>
              </a:rPr>
              <a:t>Session matched title and description in program book (0-3)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6142705" y="2239072"/>
            <a:ext cx="2288654" cy="107871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>
                <a:solidFill>
                  <a:schemeClr val="tx1"/>
                </a:solidFill>
              </a:rPr>
              <a:t>Other comments, suggestions, or feedback (words)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576284" y="3990602"/>
            <a:ext cx="620370" cy="2906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916200" y="3271083"/>
            <a:ext cx="0" cy="3817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670148" y="3970651"/>
            <a:ext cx="552956" cy="3106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2"/>
          </p:cNvCxnSpPr>
          <p:nvPr/>
        </p:nvCxnSpPr>
        <p:spPr>
          <a:xfrm flipH="1">
            <a:off x="7092576" y="3317782"/>
            <a:ext cx="194456" cy="3350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-21739" y="5341929"/>
            <a:ext cx="9116356" cy="1365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281360" y="3396273"/>
            <a:ext cx="8347209" cy="793542"/>
            <a:chOff x="269351" y="3624501"/>
            <a:chExt cx="8347209" cy="793542"/>
          </a:xfrm>
        </p:grpSpPr>
        <p:sp>
          <p:nvSpPr>
            <p:cNvPr id="13" name="Subtitle 2"/>
            <p:cNvSpPr txBox="1">
              <a:spLocks/>
            </p:cNvSpPr>
            <p:nvPr/>
          </p:nvSpPr>
          <p:spPr>
            <a:xfrm>
              <a:off x="349634" y="3624501"/>
              <a:ext cx="8266926" cy="75100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solidFill>
                    <a:prstClr val="black">
                      <a:tint val="75000"/>
                    </a:prstClr>
                  </a:solidFill>
                </a:rPr>
                <a:t> </a:t>
              </a:r>
              <a:r>
                <a:rPr lang="en-US" dirty="0" smtClean="0">
                  <a:solidFill>
                    <a:srgbClr val="FF0000"/>
                  </a:solidFill>
                </a:rPr>
                <a:t>              </a:t>
              </a:r>
              <a:r>
                <a:rPr lang="en-US" dirty="0" smtClean="0">
                  <a:solidFill>
                    <a:prstClr val="black">
                      <a:tint val="75000"/>
                    </a:prstClr>
                  </a:solidFill>
                </a:rPr>
                <a:t>            </a:t>
              </a:r>
              <a:r>
                <a:rPr lang="en-US" dirty="0" smtClean="0">
                  <a:solidFill>
                    <a:srgbClr val="A6A6A6"/>
                  </a:solidFill>
                </a:rPr>
                <a:t>___ ___ ___             ___________ </a:t>
              </a:r>
              <a:endParaRPr lang="en-US" dirty="0" smtClean="0">
                <a:solidFill>
                  <a:prstClr val="black">
                    <a:tint val="75000"/>
                  </a:prstClr>
                </a:solidFill>
              </a:endParaRPr>
            </a:p>
          </p:txBody>
        </p:sp>
        <p:sp>
          <p:nvSpPr>
            <p:cNvPr id="27" name="Subtitle 2"/>
            <p:cNvSpPr txBox="1">
              <a:spLocks/>
            </p:cNvSpPr>
            <p:nvPr/>
          </p:nvSpPr>
          <p:spPr>
            <a:xfrm>
              <a:off x="269351" y="3667036"/>
              <a:ext cx="1738364" cy="75100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600" b="1" u="sng" dirty="0">
                  <a:solidFill>
                    <a:srgbClr val="FF0000"/>
                  </a:solidFill>
                </a:rPr>
                <a:t>580648</a:t>
              </a:r>
            </a:p>
          </p:txBody>
        </p:sp>
      </p:grpSp>
      <p:sp>
        <p:nvSpPr>
          <p:cNvPr id="34" name="Subtitle 2"/>
          <p:cNvSpPr txBox="1">
            <a:spLocks/>
          </p:cNvSpPr>
          <p:nvPr/>
        </p:nvSpPr>
        <p:spPr>
          <a:xfrm>
            <a:off x="602348" y="5834951"/>
            <a:ext cx="9532252" cy="6420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i="1" dirty="0" smtClean="0">
                <a:solidFill>
                  <a:prstClr val="black">
                    <a:tint val="75000"/>
                  </a:prstClr>
                </a:solidFill>
              </a:rPr>
              <a:t>Example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:   </a:t>
            </a:r>
            <a:r>
              <a:rPr lang="en-US" dirty="0" smtClean="0">
                <a:solidFill>
                  <a:srgbClr val="0000FF"/>
                </a:solidFill>
              </a:rPr>
              <a:t>580648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 </a:t>
            </a:r>
            <a:r>
              <a:rPr lang="en-US" dirty="0" smtClean="0">
                <a:solidFill>
                  <a:srgbClr val="000000"/>
                </a:solidFill>
              </a:rPr>
              <a:t>333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Inspiring, good content</a:t>
            </a:r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0" y="2204827"/>
            <a:ext cx="2288654" cy="107871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US" sz="2200" dirty="0" smtClean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chemeClr val="tx1"/>
                </a:solidFill>
              </a:rPr>
              <a:t>poll code 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chemeClr val="tx1"/>
                </a:solidFill>
              </a:rPr>
              <a:t>for this session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1066800" y="3200400"/>
            <a:ext cx="241367" cy="2979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Subtitle 2"/>
          <p:cNvSpPr txBox="1">
            <a:spLocks/>
          </p:cNvSpPr>
          <p:nvPr/>
        </p:nvSpPr>
        <p:spPr>
          <a:xfrm>
            <a:off x="3131810" y="3813528"/>
            <a:ext cx="1568780" cy="4677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solidFill>
                  <a:prstClr val="black">
                    <a:tint val="75000"/>
                  </a:prstClr>
                </a:solidFill>
              </a:rPr>
              <a:t>(no spaces)</a:t>
            </a:r>
          </a:p>
        </p:txBody>
      </p:sp>
      <p:sp>
        <p:nvSpPr>
          <p:cNvPr id="50" name="Subtitle 2"/>
          <p:cNvSpPr txBox="1">
            <a:spLocks/>
          </p:cNvSpPr>
          <p:nvPr/>
        </p:nvSpPr>
        <p:spPr>
          <a:xfrm>
            <a:off x="1698726" y="3424539"/>
            <a:ext cx="1568780" cy="4677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solidFill>
                  <a:prstClr val="black">
                    <a:tint val="75000"/>
                  </a:prstClr>
                </a:solidFill>
              </a:rPr>
              <a:t>(1 space)</a:t>
            </a:r>
          </a:p>
        </p:txBody>
      </p:sp>
      <p:sp>
        <p:nvSpPr>
          <p:cNvPr id="51" name="Subtitle 2"/>
          <p:cNvSpPr txBox="1">
            <a:spLocks/>
          </p:cNvSpPr>
          <p:nvPr/>
        </p:nvSpPr>
        <p:spPr>
          <a:xfrm>
            <a:off x="4838346" y="3445673"/>
            <a:ext cx="1568780" cy="4677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solidFill>
                  <a:prstClr val="black">
                    <a:tint val="75000"/>
                  </a:prstClr>
                </a:solidFill>
              </a:rPr>
              <a:t>(1 space)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95818" y="1223624"/>
            <a:ext cx="2484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smtClean="0">
                <a:solidFill>
                  <a:srgbClr val="FF0000"/>
                </a:solidFill>
              </a:rPr>
              <a:t>37607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4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Statistics in </a:t>
            </a:r>
            <a:r>
              <a:rPr lang="en-US" dirty="0" err="1" smtClean="0"/>
              <a:t>Int</a:t>
            </a:r>
            <a:r>
              <a:rPr lang="en-US" dirty="0" smtClean="0"/>
              <a:t> 3: </a:t>
            </a:r>
            <a:br>
              <a:rPr lang="en-US" dirty="0" smtClean="0"/>
            </a:br>
            <a:r>
              <a:rPr lang="en-US" dirty="0" smtClean="0"/>
              <a:t>Be Random and Normal…with Margin for Error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89916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Renee </a:t>
            </a:r>
            <a:r>
              <a:rPr lang="en-US" sz="2800" dirty="0" err="1" smtClean="0"/>
              <a:t>Kollar</a:t>
            </a:r>
            <a:r>
              <a:rPr lang="en-US" sz="2800" dirty="0" smtClean="0"/>
              <a:t>-Bachman			Tina </a:t>
            </a:r>
            <a:r>
              <a:rPr lang="en-US" sz="2800" dirty="0" err="1" smtClean="0"/>
              <a:t>Shinsato</a:t>
            </a:r>
            <a:endParaRPr lang="en-US" dirty="0"/>
          </a:p>
          <a:p>
            <a:r>
              <a:rPr lang="en-US" sz="2800" dirty="0" smtClean="0"/>
              <a:t>reneekollar@vistausd.org </a:t>
            </a:r>
          </a:p>
          <a:p>
            <a:r>
              <a:rPr lang="en-US" dirty="0"/>
              <a:t>http://rbvmathshinsato.weebly.com/ </a:t>
            </a:r>
            <a:r>
              <a:rPr lang="en-US" sz="2800" dirty="0" smtClean="0"/>
              <a:t>	 tinashinsato@vistausd.org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78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0916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sz="3600" dirty="0" smtClean="0"/>
              <a:t>Renee </a:t>
            </a:r>
            <a:r>
              <a:rPr lang="en-US" sz="3600" dirty="0" err="1" smtClean="0"/>
              <a:t>Kollar</a:t>
            </a:r>
            <a:r>
              <a:rPr lang="en-US" sz="3600" dirty="0" smtClean="0"/>
              <a:t>-Bachman</a:t>
            </a:r>
          </a:p>
          <a:p>
            <a:pPr marL="137160" indent="0">
              <a:buNone/>
            </a:pPr>
            <a:r>
              <a:rPr lang="en-US" sz="3600" dirty="0"/>
              <a:t>reneekollar@vistausd.org</a:t>
            </a:r>
          </a:p>
          <a:p>
            <a:pPr marL="137160" indent="0">
              <a:buNone/>
            </a:pPr>
            <a:endParaRPr lang="en-US" sz="3600" dirty="0" smtClean="0"/>
          </a:p>
          <a:p>
            <a:pPr marL="137160" indent="0">
              <a:buNone/>
            </a:pPr>
            <a:r>
              <a:rPr lang="en-US" sz="3600" dirty="0" smtClean="0"/>
              <a:t>Tina </a:t>
            </a:r>
            <a:r>
              <a:rPr lang="en-US" sz="3600" dirty="0" err="1"/>
              <a:t>Shinsato</a:t>
            </a:r>
            <a:endParaRPr lang="en-US" sz="3600" dirty="0"/>
          </a:p>
          <a:p>
            <a:pPr marL="137160" indent="0">
              <a:buNone/>
            </a:pPr>
            <a:r>
              <a:rPr lang="en-US" sz="3600" dirty="0" smtClean="0"/>
              <a:t>tinashinsato@vistausd.org  </a:t>
            </a:r>
          </a:p>
          <a:p>
            <a:pPr marL="137160" indent="0">
              <a:buNone/>
            </a:pPr>
            <a:endParaRPr lang="en-US" sz="3600" dirty="0"/>
          </a:p>
          <a:p>
            <a:pPr marL="137160" indent="0">
              <a:buNone/>
            </a:pPr>
            <a:r>
              <a:rPr lang="en-US" sz="3600" dirty="0"/>
              <a:t>http://rbvmathshinsato.weebly.com/ </a:t>
            </a:r>
            <a:r>
              <a:rPr lang="en-US" sz="3600" dirty="0" smtClean="0"/>
              <a:t>	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6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</TotalTime>
  <Words>335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Apex</vt:lpstr>
      <vt:lpstr>Office Theme</vt:lpstr>
      <vt:lpstr>1_Apex</vt:lpstr>
      <vt:lpstr>Statistics in Int 3/Alg2:  Be Random and Normal…with Margin for Error</vt:lpstr>
      <vt:lpstr>About Us</vt:lpstr>
      <vt:lpstr>Content Standards</vt:lpstr>
      <vt:lpstr>In other words…</vt:lpstr>
      <vt:lpstr>PowerPoint Presentation</vt:lpstr>
      <vt:lpstr>PowerPoint Presentation</vt:lpstr>
      <vt:lpstr>PowerPoint Presentation</vt:lpstr>
      <vt:lpstr>Statistics in Int 3:  Be Random and Normal…with Margin for Error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in Int 3:  Be Random and Normal…with Margin for Error</dc:title>
  <dc:creator>Scout-Instructor</dc:creator>
  <cp:lastModifiedBy>Scout-Instructor</cp:lastModifiedBy>
  <cp:revision>6</cp:revision>
  <dcterms:created xsi:type="dcterms:W3CDTF">2016-11-05T03:24:13Z</dcterms:created>
  <dcterms:modified xsi:type="dcterms:W3CDTF">2016-11-05T04:35:02Z</dcterms:modified>
</cp:coreProperties>
</file>